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FDD3DE96-7188-4D99-80D4-651AC1A7B2EB}" type="datetimeFigureOut">
              <a:rPr lang="en-US" smtClean="0"/>
              <a:t>1/5/2014</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695EB0D4-049C-4A7F-9CF6-F3DA4FFD7F56}"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DD3DE96-7188-4D99-80D4-651AC1A7B2EB}" type="datetimeFigureOut">
              <a:rPr lang="en-US" smtClean="0"/>
              <a:t>1/5/2014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95EB0D4-049C-4A7F-9CF6-F3DA4FFD7F5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DD3DE96-7188-4D99-80D4-651AC1A7B2EB}" type="datetimeFigureOut">
              <a:rPr lang="en-US" smtClean="0"/>
              <a:t>1/5/2014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95EB0D4-049C-4A7F-9CF6-F3DA4FFD7F5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DD3DE96-7188-4D99-80D4-651AC1A7B2EB}" type="datetimeFigureOut">
              <a:rPr lang="en-US" smtClean="0"/>
              <a:t>1/5/2014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95EB0D4-049C-4A7F-9CF6-F3DA4FFD7F5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FDD3DE96-7188-4D99-80D4-651AC1A7B2EB}" type="datetimeFigureOut">
              <a:rPr lang="en-US" smtClean="0"/>
              <a:t>1/5/2014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95EB0D4-049C-4A7F-9CF6-F3DA4FFD7F56}"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DD3DE96-7188-4D99-80D4-651AC1A7B2EB}" type="datetimeFigureOut">
              <a:rPr lang="en-US" smtClean="0"/>
              <a:t>1/5/2014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95EB0D4-049C-4A7F-9CF6-F3DA4FFD7F5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FDD3DE96-7188-4D99-80D4-651AC1A7B2EB}" type="datetimeFigureOut">
              <a:rPr lang="en-US" smtClean="0"/>
              <a:t>1/5/2014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695EB0D4-049C-4A7F-9CF6-F3DA4FFD7F5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FDD3DE96-7188-4D99-80D4-651AC1A7B2EB}" type="datetimeFigureOut">
              <a:rPr lang="en-US" smtClean="0"/>
              <a:t>1/5/2014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695EB0D4-049C-4A7F-9CF6-F3DA4FFD7F5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FDD3DE96-7188-4D99-80D4-651AC1A7B2EB}" type="datetimeFigureOut">
              <a:rPr lang="en-US" smtClean="0"/>
              <a:t>1/5/2014</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695EB0D4-049C-4A7F-9CF6-F3DA4FFD7F56}"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DD3DE96-7188-4D99-80D4-651AC1A7B2EB}" type="datetimeFigureOut">
              <a:rPr lang="en-US" smtClean="0"/>
              <a:t>1/5/2014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95EB0D4-049C-4A7F-9CF6-F3DA4FFD7F5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FDD3DE96-7188-4D99-80D4-651AC1A7B2EB}" type="datetimeFigureOut">
              <a:rPr lang="en-US" smtClean="0"/>
              <a:t>1/5/2014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95EB0D4-049C-4A7F-9CF6-F3DA4FFD7F56}"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FDD3DE96-7188-4D99-80D4-651AC1A7B2EB}" type="datetimeFigureOut">
              <a:rPr lang="en-US" smtClean="0"/>
              <a:t>1/5/2014</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695EB0D4-049C-4A7F-9CF6-F3DA4FFD7F56}"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0600" y="-914400"/>
            <a:ext cx="8153400" cy="9372601"/>
          </a:xfrm>
          <a:prstGeom prst="rect">
            <a:avLst/>
          </a:prstGeom>
        </p:spPr>
      </p:pic>
      <p:sp>
        <p:nvSpPr>
          <p:cNvPr id="2" name="Title 1"/>
          <p:cNvSpPr>
            <a:spLocks noGrp="1"/>
          </p:cNvSpPr>
          <p:nvPr>
            <p:ph type="ctrTitle"/>
          </p:nvPr>
        </p:nvSpPr>
        <p:spPr>
          <a:xfrm>
            <a:off x="1363980" y="2209800"/>
            <a:ext cx="7406640" cy="1472184"/>
          </a:xfrm>
        </p:spPr>
        <p:txBody>
          <a:bodyPr/>
          <a:lstStyle/>
          <a:p>
            <a:r>
              <a:rPr lang="en-US" dirty="0" smtClean="0">
                <a:solidFill>
                  <a:schemeClr val="bg1"/>
                </a:solidFill>
              </a:rPr>
              <a:t>The End of the Civil War, </a:t>
            </a:r>
            <a:br>
              <a:rPr lang="en-US" dirty="0" smtClean="0">
                <a:solidFill>
                  <a:schemeClr val="bg1"/>
                </a:solidFill>
              </a:rPr>
            </a:br>
            <a:r>
              <a:rPr lang="en-US" dirty="0" smtClean="0">
                <a:solidFill>
                  <a:schemeClr val="bg1"/>
                </a:solidFill>
              </a:rPr>
              <a:t>1864 - 1865</a:t>
            </a:r>
            <a:endParaRPr lang="en-US" dirty="0">
              <a:solidFill>
                <a:schemeClr val="bg1"/>
              </a:solidFill>
            </a:endParaRPr>
          </a:p>
        </p:txBody>
      </p:sp>
      <p:sp>
        <p:nvSpPr>
          <p:cNvPr id="3" name="Subtitle 2"/>
          <p:cNvSpPr>
            <a:spLocks noGrp="1"/>
          </p:cNvSpPr>
          <p:nvPr>
            <p:ph type="subTitle" idx="1"/>
          </p:nvPr>
        </p:nvSpPr>
        <p:spPr>
          <a:xfrm>
            <a:off x="1363980" y="4572000"/>
            <a:ext cx="7406640" cy="1752600"/>
          </a:xfrm>
        </p:spPr>
        <p:txBody>
          <a:bodyPr/>
          <a:lstStyle/>
          <a:p>
            <a:r>
              <a:rPr lang="en-US" dirty="0" smtClean="0">
                <a:solidFill>
                  <a:schemeClr val="bg1"/>
                </a:solidFill>
              </a:rPr>
              <a:t>Ulysses S. Grant and Robert E. Lee in the Battle for Virginia, from the Wilderness to Appomattox</a:t>
            </a:r>
            <a:endParaRPr lang="en-US" dirty="0">
              <a:solidFill>
                <a:schemeClr val="bg1"/>
              </a:solidFill>
            </a:endParaRPr>
          </a:p>
        </p:txBody>
      </p:sp>
    </p:spTree>
    <p:extLst>
      <p:ext uri="{BB962C8B-B14F-4D97-AF65-F5344CB8AC3E}">
        <p14:creationId xmlns:p14="http://schemas.microsoft.com/office/powerpoint/2010/main" val="13929394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13855" y="0"/>
            <a:ext cx="9310255" cy="7315200"/>
          </a:xfrm>
        </p:spPr>
      </p:pic>
      <p:sp>
        <p:nvSpPr>
          <p:cNvPr id="5" name="Title 4"/>
          <p:cNvSpPr>
            <a:spLocks noGrp="1"/>
          </p:cNvSpPr>
          <p:nvPr>
            <p:ph type="title"/>
          </p:nvPr>
        </p:nvSpPr>
        <p:spPr/>
        <p:txBody>
          <a:bodyPr/>
          <a:lstStyle/>
          <a:p>
            <a:r>
              <a:rPr lang="en-US" dirty="0" smtClean="0"/>
              <a:t>Sherman’s “March to the Sea” </a:t>
            </a:r>
            <a:endParaRPr lang="en-US" dirty="0"/>
          </a:p>
        </p:txBody>
      </p:sp>
      <p:sp>
        <p:nvSpPr>
          <p:cNvPr id="6" name="Content Placeholder 5"/>
          <p:cNvSpPr>
            <a:spLocks noGrp="1"/>
          </p:cNvSpPr>
          <p:nvPr>
            <p:ph sz="half" idx="1"/>
          </p:nvPr>
        </p:nvSpPr>
        <p:spPr>
          <a:xfrm>
            <a:off x="533400" y="1219200"/>
            <a:ext cx="8229600" cy="1828800"/>
          </a:xfrm>
        </p:spPr>
        <p:txBody>
          <a:bodyPr>
            <a:normAutofit fontScale="70000" lnSpcReduction="20000"/>
          </a:bodyPr>
          <a:lstStyle/>
          <a:p>
            <a:pPr marL="82296" indent="0">
              <a:buNone/>
            </a:pPr>
            <a:r>
              <a:rPr lang="en-US" dirty="0" smtClean="0"/>
              <a:t>After the fall of Chattanooga, the city of Atlanta was essentially opened for Union invasion.  It was Sherman’s decision to punish the population of that city – both civilian and military – by burning the vast majority of the urban center to the ground.  Then, he turned his army towards the coast.  Operating without any supply line at all, his men simply pillaged and stole for their basic needs, cutting a sixty mile path of destruction from Atlanta to Savannah, GA. </a:t>
            </a:r>
            <a:endParaRPr lang="en-US" dirty="0"/>
          </a:p>
        </p:txBody>
      </p:sp>
    </p:spTree>
    <p:extLst>
      <p:ext uri="{BB962C8B-B14F-4D97-AF65-F5344CB8AC3E}">
        <p14:creationId xmlns:p14="http://schemas.microsoft.com/office/powerpoint/2010/main" val="21057467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From Savannah through the Carolinas and onward to Virginia…</a:t>
            </a:r>
            <a:endParaRPr lang="en-US" dirty="0"/>
          </a:p>
        </p:txBody>
      </p:sp>
      <p:sp>
        <p:nvSpPr>
          <p:cNvPr id="6" name="Content Placeholder 5"/>
          <p:cNvSpPr>
            <a:spLocks noGrp="1"/>
          </p:cNvSpPr>
          <p:nvPr>
            <p:ph sz="half" idx="1"/>
          </p:nvPr>
        </p:nvSpPr>
        <p:spPr>
          <a:xfrm>
            <a:off x="1143000" y="1524000"/>
            <a:ext cx="3950208" cy="4800600"/>
          </a:xfrm>
        </p:spPr>
        <p:txBody>
          <a:bodyPr>
            <a:normAutofit fontScale="77500" lnSpcReduction="20000"/>
          </a:bodyPr>
          <a:lstStyle/>
          <a:p>
            <a:pPr marL="82296" indent="0">
              <a:buNone/>
            </a:pPr>
            <a:r>
              <a:rPr lang="en-US" dirty="0" smtClean="0"/>
              <a:t>When William Tecumseh Sherman captured Savannah in late December of 1864, he telegrammed Abraham Lincoln, presenting the city of Savannah to the President as a Christmas gift.  Then, he turned North and his soldiers directed their energies upon South Carolina, the state which they believed had started the pestilential Civil War.  Throughout the Carolinas, war was waged in the same fashion as it had been in Georgia – total destruction against military and Civilian populations alike. </a:t>
            </a:r>
            <a:endParaRPr lang="en-US" dirty="0"/>
          </a:p>
        </p:txBody>
      </p:sp>
      <p:pic>
        <p:nvPicPr>
          <p:cNvPr id="2" name="Content Placeholder 1"/>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57800" y="1600200"/>
            <a:ext cx="3086100" cy="3886200"/>
          </a:xfrm>
        </p:spPr>
      </p:pic>
      <p:sp>
        <p:nvSpPr>
          <p:cNvPr id="3" name="Rounded Rectangle 2"/>
          <p:cNvSpPr/>
          <p:nvPr/>
        </p:nvSpPr>
        <p:spPr>
          <a:xfrm>
            <a:off x="4876800" y="5257800"/>
            <a:ext cx="3962400" cy="12192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solidFill>
                  <a:schemeClr val="tx1"/>
                </a:solidFill>
              </a:rPr>
              <a:t>“War is cruelty.  There is no use trying to reform it.  The crueler it is, the sooner it will be over. “ </a:t>
            </a:r>
            <a:endParaRPr lang="en-US" dirty="0" smtClean="0"/>
          </a:p>
          <a:p>
            <a:r>
              <a:rPr lang="en-US" dirty="0"/>
              <a:t> </a:t>
            </a:r>
            <a:r>
              <a:rPr lang="en-US" dirty="0" smtClean="0"/>
              <a:t>	– William Tecumseh Sherman</a:t>
            </a:r>
            <a:endParaRPr lang="en-US" dirty="0"/>
          </a:p>
        </p:txBody>
      </p:sp>
    </p:spTree>
    <p:extLst>
      <p:ext uri="{BB962C8B-B14F-4D97-AF65-F5344CB8AC3E}">
        <p14:creationId xmlns:p14="http://schemas.microsoft.com/office/powerpoint/2010/main" val="21644206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George McClellan, Democrat</a:t>
            </a:r>
            <a:endParaRPr lang="en-US" dirty="0"/>
          </a:p>
        </p:txBody>
      </p:sp>
      <p:sp>
        <p:nvSpPr>
          <p:cNvPr id="3" name="Content Placeholder 2"/>
          <p:cNvSpPr>
            <a:spLocks noGrp="1"/>
          </p:cNvSpPr>
          <p:nvPr>
            <p:ph sz="half" idx="1"/>
          </p:nvPr>
        </p:nvSpPr>
        <p:spPr>
          <a:xfrm>
            <a:off x="1143000" y="1524000"/>
            <a:ext cx="2895600" cy="5105400"/>
          </a:xfrm>
        </p:spPr>
        <p:txBody>
          <a:bodyPr>
            <a:normAutofit fontScale="62500" lnSpcReduction="20000"/>
          </a:bodyPr>
          <a:lstStyle/>
          <a:p>
            <a:pPr marL="82296" indent="0">
              <a:buNone/>
            </a:pPr>
            <a:r>
              <a:rPr lang="en-US" dirty="0" smtClean="0"/>
              <a:t>In 1864, President Lincoln stood for re-election against his former General, George McClellan, from New Jersey.  McClellan, who was both arrogant and ambitious, had always hated and looked down upon Lincoln.  Now, he attempted to win the Presidency by claiming that the Civil War could be ended through negotiation – rather than warfare.  Happily for Lincoln, both Gettysburg and Vicksburg were won during the summer of 1864, and by Election Day in November of 1864, most Americans were confident that victory was at hand.  Lincoln won re-election in a landslide.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114800" y="3048000"/>
            <a:ext cx="4895850" cy="3498900"/>
          </a:xfr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866034">
            <a:off x="4562892" y="1523307"/>
            <a:ext cx="2208065" cy="2709252"/>
          </a:xfrm>
          <a:prstGeom prst="rect">
            <a:avLst/>
          </a:prstGeom>
        </p:spPr>
      </p:pic>
    </p:spTree>
    <p:extLst>
      <p:ext uri="{BB962C8B-B14F-4D97-AF65-F5344CB8AC3E}">
        <p14:creationId xmlns:p14="http://schemas.microsoft.com/office/powerpoint/2010/main" val="6455176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13</a:t>
            </a:r>
            <a:r>
              <a:rPr lang="en-US" baseline="30000" dirty="0" smtClean="0"/>
              <a:t>th</a:t>
            </a:r>
            <a:r>
              <a:rPr lang="en-US" dirty="0" smtClean="0"/>
              <a:t> Amendment</a:t>
            </a:r>
            <a:endParaRPr lang="en-US" dirty="0"/>
          </a:p>
        </p:txBody>
      </p:sp>
      <p:sp>
        <p:nvSpPr>
          <p:cNvPr id="3" name="Content Placeholder 2"/>
          <p:cNvSpPr>
            <a:spLocks noGrp="1"/>
          </p:cNvSpPr>
          <p:nvPr>
            <p:ph sz="half" idx="1"/>
          </p:nvPr>
        </p:nvSpPr>
        <p:spPr/>
        <p:txBody>
          <a:bodyPr>
            <a:normAutofit fontScale="62500" lnSpcReduction="20000"/>
          </a:bodyPr>
          <a:lstStyle/>
          <a:p>
            <a:pPr marL="82296" indent="0">
              <a:buNone/>
            </a:pPr>
            <a:r>
              <a:rPr lang="en-US" dirty="0" smtClean="0"/>
              <a:t>The film Lincoln, which is loosely based upon Doris Kearns </a:t>
            </a:r>
            <a:r>
              <a:rPr lang="en-US" dirty="0" err="1" smtClean="0"/>
              <a:t>Goodwyn’s</a:t>
            </a:r>
            <a:r>
              <a:rPr lang="en-US" dirty="0" smtClean="0"/>
              <a:t> work, </a:t>
            </a:r>
            <a:r>
              <a:rPr lang="en-US" i="1" u="sng" dirty="0" smtClean="0"/>
              <a:t>Team of Rivals</a:t>
            </a:r>
            <a:r>
              <a:rPr lang="en-US" dirty="0" smtClean="0"/>
              <a:t>, focuses exclusively on the passage of the 13</a:t>
            </a:r>
            <a:r>
              <a:rPr lang="en-US" baseline="30000" dirty="0" smtClean="0"/>
              <a:t>th</a:t>
            </a:r>
            <a:r>
              <a:rPr lang="en-US" dirty="0" smtClean="0"/>
              <a:t> Amendment in 1865.  After Lincoln had been re-elected, but before he as inaugurated for his second term, Lincoln forced the amendment’s passage through Congress.  Part of the reason for the urgency Lincoln felt during this period was the knowledge he held that the Emancipation Proclamation would never hold up as a legal document – it freed the slaves during times of active rebellion only.  Putting the clockworks back together would have been virtually impossible at this point; so greater legal authority must be attained. </a:t>
            </a:r>
            <a:endParaRPr lang="en-US"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19587" y="1524000"/>
            <a:ext cx="3372126" cy="4664075"/>
          </a:xfrm>
        </p:spPr>
      </p:pic>
    </p:spTree>
    <p:extLst>
      <p:ext uri="{BB962C8B-B14F-4D97-AF65-F5344CB8AC3E}">
        <p14:creationId xmlns:p14="http://schemas.microsoft.com/office/powerpoint/2010/main" val="9437801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Surrender at Appomattox</a:t>
            </a:r>
            <a:endParaRPr lang="en-US" dirty="0"/>
          </a:p>
        </p:txBody>
      </p:sp>
      <p:sp>
        <p:nvSpPr>
          <p:cNvPr id="3" name="Content Placeholder 2"/>
          <p:cNvSpPr>
            <a:spLocks noGrp="1"/>
          </p:cNvSpPr>
          <p:nvPr>
            <p:ph sz="half" idx="1"/>
          </p:nvPr>
        </p:nvSpPr>
        <p:spPr>
          <a:xfrm>
            <a:off x="1219200" y="1524000"/>
            <a:ext cx="3874008" cy="4876800"/>
          </a:xfrm>
        </p:spPr>
        <p:txBody>
          <a:bodyPr>
            <a:normAutofit fontScale="70000" lnSpcReduction="20000"/>
          </a:bodyPr>
          <a:lstStyle/>
          <a:p>
            <a:pPr marL="82296" indent="0">
              <a:buNone/>
            </a:pPr>
            <a:r>
              <a:rPr lang="en-US" dirty="0" smtClean="0"/>
              <a:t>Confederate General Robert E. Lee surrendered to Ulysses S. Grant at Appomattox Court House, Virginia, on April 9, 1865.  Grant, who was often called “Unconditional Surrender” for his demanding terms of surrender, recognized that the surrender of Lee’s Army would mean both the end of the Civil War and the beginning of the Reconstruction.  He allowed the men to keep their guns and their horses – it was the spring, and time to plow – and he treated Lee with much dignity – refusing his sword, and sending his soldiers rations, for they had not eaten for days.</a:t>
            </a:r>
            <a:endParaRPr lang="en-US" dirty="0"/>
          </a:p>
        </p:txBody>
      </p:sp>
      <p:pic>
        <p:nvPicPr>
          <p:cNvPr id="7" name="Content Placeholder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953000" y="1600200"/>
            <a:ext cx="3657600" cy="4204530"/>
          </a:xfrm>
        </p:spPr>
      </p:pic>
    </p:spTree>
    <p:extLst>
      <p:ext uri="{BB962C8B-B14F-4D97-AF65-F5344CB8AC3E}">
        <p14:creationId xmlns:p14="http://schemas.microsoft.com/office/powerpoint/2010/main" val="2429711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Lincoln’s Assassination</a:t>
            </a:r>
            <a:endParaRPr lang="en-US" dirty="0"/>
          </a:p>
        </p:txBody>
      </p:sp>
      <p:sp>
        <p:nvSpPr>
          <p:cNvPr id="3" name="Content Placeholder 2"/>
          <p:cNvSpPr>
            <a:spLocks noGrp="1"/>
          </p:cNvSpPr>
          <p:nvPr>
            <p:ph sz="half" idx="1"/>
          </p:nvPr>
        </p:nvSpPr>
        <p:spPr>
          <a:xfrm>
            <a:off x="1219200" y="1524000"/>
            <a:ext cx="3874008" cy="4953000"/>
          </a:xfrm>
        </p:spPr>
        <p:txBody>
          <a:bodyPr>
            <a:normAutofit fontScale="70000" lnSpcReduction="20000"/>
          </a:bodyPr>
          <a:lstStyle/>
          <a:p>
            <a:pPr marL="82296" indent="0">
              <a:buNone/>
            </a:pPr>
            <a:r>
              <a:rPr lang="en-US" dirty="0" smtClean="0"/>
              <a:t>On April 14, 1865 – Good Friday –  Abraham Lincoln was shot to death at Ford’s Theatre by the Southern actor John Wilkes Booth.  He died the following morning.    The assassination was a part of a much larger conspiracy.  Attempts were made against the lives of the Vice President,  Andrew Johnson, and the Secretary of State William Seward.  Seward was injured when attacked.  Johnson’s would be assassin was too polluted on booze to carry out the attack.   Lincoln’s death made Andrew Jackson, a Democrat and a Southerner, President of the United States during the first four years of the Reconstruction.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29200" y="1295400"/>
            <a:ext cx="3505200" cy="5117081"/>
          </a:xfrm>
        </p:spPr>
      </p:pic>
    </p:spTree>
    <p:extLst>
      <p:ext uri="{BB962C8B-B14F-4D97-AF65-F5344CB8AC3E}">
        <p14:creationId xmlns:p14="http://schemas.microsoft.com/office/powerpoint/2010/main" val="17264614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Union General Ulysses S. Grant and Confederate General Robert E. Lee</a:t>
            </a:r>
            <a:endParaRPr lang="en-US" dirty="0"/>
          </a:p>
        </p:txBody>
      </p:sp>
      <p:pic>
        <p:nvPicPr>
          <p:cNvPr id="9" name="Content Placeholder 8"/>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524000" y="1469250"/>
            <a:ext cx="3483866" cy="4779149"/>
          </a:xfrm>
        </p:spPr>
      </p:pic>
      <p:pic>
        <p:nvPicPr>
          <p:cNvPr id="12" name="Content Placeholder 11"/>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5181600" y="1524000"/>
            <a:ext cx="2520507" cy="4664075"/>
          </a:xfrm>
        </p:spPr>
      </p:pic>
    </p:spTree>
    <p:extLst>
      <p:ext uri="{BB962C8B-B14F-4D97-AF65-F5344CB8AC3E}">
        <p14:creationId xmlns:p14="http://schemas.microsoft.com/office/powerpoint/2010/main" val="19851716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William Tecumseh Sherman </a:t>
            </a:r>
            <a:endParaRPr lang="en-US" dirty="0"/>
          </a:p>
        </p:txBody>
      </p:sp>
      <p:sp>
        <p:nvSpPr>
          <p:cNvPr id="3" name="Content Placeholder 2"/>
          <p:cNvSpPr>
            <a:spLocks noGrp="1"/>
          </p:cNvSpPr>
          <p:nvPr>
            <p:ph sz="half" idx="1"/>
          </p:nvPr>
        </p:nvSpPr>
        <p:spPr/>
        <p:txBody>
          <a:bodyPr>
            <a:normAutofit lnSpcReduction="10000"/>
          </a:bodyPr>
          <a:lstStyle/>
          <a:p>
            <a:pPr marL="82296" indent="0">
              <a:buNone/>
            </a:pPr>
            <a:r>
              <a:rPr lang="en-US" dirty="0" smtClean="0"/>
              <a:t>When General Ulysses S. Grant was appointed as General-in-Chief of the United States Army and set to the task of capturing and defeating Robert E. Lee, he left the Western Theater in the capable hands of William Tecumseh Sherman.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334000" y="1600200"/>
            <a:ext cx="3219450" cy="4286250"/>
          </a:xfrm>
        </p:spPr>
      </p:pic>
    </p:spTree>
    <p:extLst>
      <p:ext uri="{BB962C8B-B14F-4D97-AF65-F5344CB8AC3E}">
        <p14:creationId xmlns:p14="http://schemas.microsoft.com/office/powerpoint/2010/main" val="40930672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371600" y="1371600"/>
            <a:ext cx="6248400" cy="4155186"/>
          </a:xfrm>
        </p:spPr>
      </p:pic>
      <p:sp>
        <p:nvSpPr>
          <p:cNvPr id="5" name="Title 4"/>
          <p:cNvSpPr>
            <a:spLocks noGrp="1"/>
          </p:cNvSpPr>
          <p:nvPr>
            <p:ph type="title"/>
          </p:nvPr>
        </p:nvSpPr>
        <p:spPr>
          <a:xfrm>
            <a:off x="457200" y="216778"/>
            <a:ext cx="5181600" cy="1162050"/>
          </a:xfrm>
        </p:spPr>
        <p:txBody>
          <a:bodyPr/>
          <a:lstStyle/>
          <a:p>
            <a:r>
              <a:rPr lang="en-US" dirty="0" smtClean="0"/>
              <a:t>The battle of the wilderness, </a:t>
            </a:r>
            <a:br>
              <a:rPr lang="en-US" dirty="0" smtClean="0"/>
            </a:br>
            <a:r>
              <a:rPr lang="en-US" dirty="0"/>
              <a:t/>
            </a:r>
            <a:br>
              <a:rPr lang="en-US" dirty="0"/>
            </a:br>
            <a:r>
              <a:rPr lang="en-US" dirty="0" smtClean="0"/>
              <a:t>May 5 – 7, 1864</a:t>
            </a:r>
            <a:endParaRPr lang="en-US" dirty="0"/>
          </a:p>
        </p:txBody>
      </p:sp>
      <p:sp>
        <p:nvSpPr>
          <p:cNvPr id="7" name="Text Placeholder 6"/>
          <p:cNvSpPr>
            <a:spLocks noGrp="1"/>
          </p:cNvSpPr>
          <p:nvPr>
            <p:ph type="body" idx="2"/>
          </p:nvPr>
        </p:nvSpPr>
        <p:spPr>
          <a:xfrm>
            <a:off x="304800" y="5562600"/>
            <a:ext cx="8686800" cy="1066800"/>
          </a:xfrm>
        </p:spPr>
        <p:txBody>
          <a:bodyPr>
            <a:normAutofit lnSpcReduction="10000"/>
          </a:bodyPr>
          <a:lstStyle/>
          <a:p>
            <a:r>
              <a:rPr lang="en-US" dirty="0" smtClean="0"/>
              <a:t>The Battle of the Wilderness was one of the first encounters between Grant and Lee, and it was a harbinger of things to come.  Thousands of men died on both sides, and Ulysses S. Grant insisted that his Army would not retreat under any circumstances.  As the war waged in the overgrown forests outside of Petersburg, VA, hand to hand combat was frequent and brutal.  During the course of the battle, fire broke out in the woods, and gravely injured men on both sides perished… burning to death where they lay injured.  </a:t>
            </a:r>
            <a:endParaRPr lang="en-US" dirty="0"/>
          </a:p>
        </p:txBody>
      </p:sp>
    </p:spTree>
    <p:extLst>
      <p:ext uri="{BB962C8B-B14F-4D97-AF65-F5344CB8AC3E}">
        <p14:creationId xmlns:p14="http://schemas.microsoft.com/office/powerpoint/2010/main" val="18461710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8077200" cy="1162050"/>
          </a:xfrm>
        </p:spPr>
        <p:txBody>
          <a:bodyPr/>
          <a:lstStyle/>
          <a:p>
            <a:r>
              <a:rPr lang="en-US" dirty="0" smtClean="0"/>
              <a:t>The Battle of Spotsylvania Courthouse</a:t>
            </a:r>
            <a:endParaRPr lang="en-US" dirty="0"/>
          </a:p>
        </p:txBody>
      </p:sp>
      <p:sp>
        <p:nvSpPr>
          <p:cNvPr id="3" name="Text Placeholder 2"/>
          <p:cNvSpPr>
            <a:spLocks noGrp="1"/>
          </p:cNvSpPr>
          <p:nvPr>
            <p:ph type="body" idx="2"/>
          </p:nvPr>
        </p:nvSpPr>
        <p:spPr>
          <a:xfrm>
            <a:off x="6629400" y="1524000"/>
            <a:ext cx="2362200" cy="4343400"/>
          </a:xfrm>
        </p:spPr>
        <p:txBody>
          <a:bodyPr/>
          <a:lstStyle/>
          <a:p>
            <a:r>
              <a:rPr lang="en-US" dirty="0" smtClean="0"/>
              <a:t>The Battle of Spotsylvania Court House raged for eleven days, and was a constant assault by the Union Army against Lee’s entrenched positions.  Although Lee would eventually retreat, the Union won the battle at enormous cost.  Over 100,000 casualties were suffered by the Union, almost twice as many as the Confederacy.  The difference?  The Union’s greater population could replace the lost soldiers; Lee realized that he could not.</a:t>
            </a:r>
            <a:endParaRPr lang="en-US" dirty="0"/>
          </a:p>
        </p:txBody>
      </p:sp>
      <p:pic>
        <p:nvPicPr>
          <p:cNvPr id="5" name="Content Placeholder 4"/>
          <p:cNvPicPr>
            <a:picLocks noGrp="1" noChangeAspect="1"/>
          </p:cNvPicPr>
          <p:nvPr>
            <p:ph sz="half" idx="1"/>
          </p:nvPr>
        </p:nvPicPr>
        <p:blipFill>
          <a:blip r:embed="rId2">
            <a:grayscl/>
            <a:extLst>
              <a:ext uri="{28A0092B-C50C-407E-A947-70E740481C1C}">
                <a14:useLocalDpi xmlns:a14="http://schemas.microsoft.com/office/drawing/2010/main" val="0"/>
              </a:ext>
            </a:extLst>
          </a:blip>
          <a:stretch>
            <a:fillRect/>
          </a:stretch>
        </p:blipFill>
        <p:spPr>
          <a:xfrm>
            <a:off x="609600" y="1524000"/>
            <a:ext cx="5977346" cy="4343400"/>
          </a:xfrm>
        </p:spPr>
      </p:pic>
    </p:spTree>
    <p:extLst>
      <p:ext uri="{BB962C8B-B14F-4D97-AF65-F5344CB8AC3E}">
        <p14:creationId xmlns:p14="http://schemas.microsoft.com/office/powerpoint/2010/main" val="13654811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The Battle of Cold Harbor, Virginia</a:t>
            </a:r>
            <a:endParaRPr lang="en-US" dirty="0"/>
          </a:p>
        </p:txBody>
      </p:sp>
      <p:sp>
        <p:nvSpPr>
          <p:cNvPr id="6" name="Content Placeholder 5"/>
          <p:cNvSpPr>
            <a:spLocks noGrp="1"/>
          </p:cNvSpPr>
          <p:nvPr>
            <p:ph sz="half" idx="1"/>
          </p:nvPr>
        </p:nvSpPr>
        <p:spPr>
          <a:xfrm>
            <a:off x="1219200" y="1676400"/>
            <a:ext cx="2121408" cy="4343400"/>
          </a:xfrm>
        </p:spPr>
        <p:txBody>
          <a:bodyPr>
            <a:normAutofit fontScale="55000" lnSpcReduction="20000"/>
          </a:bodyPr>
          <a:lstStyle/>
          <a:p>
            <a:pPr marL="82296" indent="0">
              <a:buNone/>
            </a:pPr>
            <a:r>
              <a:rPr lang="en-US" dirty="0" smtClean="0"/>
              <a:t>Over 7,000 Union soldiers were casualties at Cold Harbor, in a suicidal frontal assault against an entrenched position on the battlefield.  Reflecting on his long life while writing his memoirs, Ulysses S. Grant admitted that this assault was one of his greatest regrets in life.  Many of the men who went into battle wrote letters to their parents and loved ones before the battle – certain that they would not live another day.  The skeletal remains of the men who fought were gathered up for weeks.</a:t>
            </a:r>
            <a:endParaRPr lang="en-US" dirty="0"/>
          </a:p>
        </p:txBody>
      </p:sp>
      <p:pic>
        <p:nvPicPr>
          <p:cNvPr id="8" name="Content Placeholder 7"/>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3564665" y="1676400"/>
            <a:ext cx="5215058" cy="4343399"/>
          </a:xfrm>
        </p:spPr>
      </p:pic>
    </p:spTree>
    <p:extLst>
      <p:ext uri="{BB962C8B-B14F-4D97-AF65-F5344CB8AC3E}">
        <p14:creationId xmlns:p14="http://schemas.microsoft.com/office/powerpoint/2010/main" val="32009886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Petersburg, Virginia</a:t>
            </a:r>
            <a:endParaRPr lang="en-US" dirty="0"/>
          </a:p>
        </p:txBody>
      </p:sp>
      <p:sp>
        <p:nvSpPr>
          <p:cNvPr id="3" name="Content Placeholder 2"/>
          <p:cNvSpPr>
            <a:spLocks noGrp="1"/>
          </p:cNvSpPr>
          <p:nvPr>
            <p:ph sz="half" idx="1"/>
          </p:nvPr>
        </p:nvSpPr>
        <p:spPr>
          <a:xfrm>
            <a:off x="1066800" y="1524000"/>
            <a:ext cx="3429000" cy="4663440"/>
          </a:xfrm>
        </p:spPr>
        <p:txBody>
          <a:bodyPr>
            <a:normAutofit fontScale="62500" lnSpcReduction="20000"/>
          </a:bodyPr>
          <a:lstStyle/>
          <a:p>
            <a:pPr marL="82296" indent="0">
              <a:buNone/>
            </a:pPr>
            <a:r>
              <a:rPr lang="en-US" dirty="0" smtClean="0"/>
              <a:t>In Petersburg, VA, the Confederate Army constructed a fortified position which was virtually unable to be breeched.  In many ways, it was a version of the trench warfare that would characterize World War I, fifty years later.  Union soldiers recognized the impossibility of a frontal assault – particularly after Cold Harbor – a siege of the city began in the summer of 1864.  It would last for over a year.  Union soldiers eventually blasted a hole in the rebel line using dynamite; however, the assault which followed was hampered by “The Crater” which was produced, and thousands of Billy Yanks perished. </a:t>
            </a:r>
            <a:endParaRPr lang="en-US"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572000" y="1828800"/>
            <a:ext cx="4300597" cy="3124200"/>
          </a:xfrm>
        </p:spPr>
      </p:pic>
    </p:spTree>
    <p:extLst>
      <p:ext uri="{BB962C8B-B14F-4D97-AF65-F5344CB8AC3E}">
        <p14:creationId xmlns:p14="http://schemas.microsoft.com/office/powerpoint/2010/main" val="17822442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“Damn the Torpedoes, Full Speed   </a:t>
            </a:r>
            <a:br>
              <a:rPr lang="en-US" dirty="0" smtClean="0"/>
            </a:br>
            <a:r>
              <a:rPr lang="en-US" dirty="0"/>
              <a:t> </a:t>
            </a:r>
            <a:r>
              <a:rPr lang="en-US" dirty="0" smtClean="0"/>
              <a:t> Ahead!” – Adm. David Farragut </a:t>
            </a:r>
            <a:endParaRPr lang="en-US"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00200" y="1524000"/>
            <a:ext cx="6858000" cy="4824249"/>
          </a:xfrm>
        </p:spPr>
      </p:pic>
    </p:spTree>
    <p:extLst>
      <p:ext uri="{BB962C8B-B14F-4D97-AF65-F5344CB8AC3E}">
        <p14:creationId xmlns:p14="http://schemas.microsoft.com/office/powerpoint/2010/main" val="41448358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Sherman’s Neckties</a:t>
            </a:r>
            <a:endParaRPr lang="en-US" dirty="0"/>
          </a:p>
        </p:txBody>
      </p:sp>
      <p:sp>
        <p:nvSpPr>
          <p:cNvPr id="8" name="Text Placeholder 7"/>
          <p:cNvSpPr>
            <a:spLocks noGrp="1"/>
          </p:cNvSpPr>
          <p:nvPr>
            <p:ph type="body" idx="2"/>
          </p:nvPr>
        </p:nvSpPr>
        <p:spPr>
          <a:xfrm>
            <a:off x="457200" y="1406964"/>
            <a:ext cx="7696200" cy="1031436"/>
          </a:xfrm>
        </p:spPr>
        <p:txBody>
          <a:bodyPr>
            <a:normAutofit/>
          </a:bodyPr>
          <a:lstStyle/>
          <a:p>
            <a:r>
              <a:rPr lang="en-US" dirty="0" smtClean="0"/>
              <a:t>Throughout his famous “March to the Sea,” Sherman’s Army tore either burned, vandalized, or destroyed everything of value to Southern people – military or civilian.  Railroad tracks were pried up, set over enormous fires for hours until they could be manipulated, and then tied around trees or buildings.  These were called “Sherman’s Neckties”, or “Sherman’s Ribbons.” </a:t>
            </a:r>
            <a:endParaRPr lang="en-US" dirty="0"/>
          </a:p>
        </p:txBody>
      </p:sp>
      <p:pic>
        <p:nvPicPr>
          <p:cNvPr id="9" name="Content Placeholder 8"/>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457200" y="2438401"/>
            <a:ext cx="4038600" cy="2650332"/>
          </a:xfr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2303" y="3276600"/>
            <a:ext cx="4287629" cy="2516123"/>
          </a:xfrm>
          <a:prstGeom prst="rect">
            <a:avLst/>
          </a:prstGeom>
        </p:spPr>
      </p:pic>
    </p:spTree>
    <p:extLst>
      <p:ext uri="{BB962C8B-B14F-4D97-AF65-F5344CB8AC3E}">
        <p14:creationId xmlns:p14="http://schemas.microsoft.com/office/powerpoint/2010/main" val="62099418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815</TotalTime>
  <Words>1250</Words>
  <Application>Microsoft Office PowerPoint</Application>
  <PresentationFormat>On-screen Show (4:3)</PresentationFormat>
  <Paragraphs>30</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Solstice</vt:lpstr>
      <vt:lpstr>The End of the Civil War,  1864 - 1865</vt:lpstr>
      <vt:lpstr>Union General Ulysses S. Grant and Confederate General Robert E. Lee</vt:lpstr>
      <vt:lpstr>William Tecumseh Sherman </vt:lpstr>
      <vt:lpstr>The battle of the wilderness,   May 5 – 7, 1864</vt:lpstr>
      <vt:lpstr>The Battle of Spotsylvania Courthouse</vt:lpstr>
      <vt:lpstr>The Battle of Cold Harbor, Virginia</vt:lpstr>
      <vt:lpstr>Petersburg, Virginia</vt:lpstr>
      <vt:lpstr>“Damn the Torpedoes, Full Speed      Ahead!” – Adm. David Farragut </vt:lpstr>
      <vt:lpstr>Sherman’s Neckties</vt:lpstr>
      <vt:lpstr>Sherman’s “March to the Sea” </vt:lpstr>
      <vt:lpstr>From Savannah through the Carolinas and onward to Virginia…</vt:lpstr>
      <vt:lpstr>George McClellan, Democrat</vt:lpstr>
      <vt:lpstr>The 13th Amendment</vt:lpstr>
      <vt:lpstr>Surrender at Appomattox</vt:lpstr>
      <vt:lpstr>Lincoln’s Assassination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End of the Civil War,  1864 - 1865</dc:title>
  <dc:creator>Adam</dc:creator>
  <cp:lastModifiedBy>Adam</cp:lastModifiedBy>
  <cp:revision>14</cp:revision>
  <dcterms:created xsi:type="dcterms:W3CDTF">2014-01-04T03:18:16Z</dcterms:created>
  <dcterms:modified xsi:type="dcterms:W3CDTF">2014-01-05T16:05:28Z</dcterms:modified>
</cp:coreProperties>
</file>